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Fraunces" panose="020B0604020202020204" charset="0"/>
      <p:regular r:id="rId14"/>
      <p:bold r:id="rId15"/>
      <p:italic r:id="rId16"/>
      <p:boldItalic r:id="rId17"/>
    </p:embeddedFont>
    <p:embeddedFont>
      <p:font typeface="Nobile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hyperlink" Target="https://projectmariner.a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hyperlink" Target="https://rumore.a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hyperlink" Target="https://vapi.a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hyperlink" Target="https://immersivetranslate.a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https://gimini.a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portraits.a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hyperlink" Target="https://gimini.ai/see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hyperlink" Target="https://genspark.a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/>
          <p:nvPr/>
        </p:nvSpPr>
        <p:spPr>
          <a:xfrm>
            <a:off x="793790" y="3502462"/>
            <a:ext cx="9809440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550"/>
              <a:buFont typeface="Fraunces"/>
              <a:buNone/>
            </a:pPr>
            <a:r>
              <a:rPr lang="en-US" sz="35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AI Tools for Communication and Language</a:t>
            </a:r>
            <a:endParaRPr sz="3550" b="0" i="0" u="none" strike="noStrike" cap="none"/>
          </a:p>
        </p:txBody>
      </p:sp>
      <p:sp>
        <p:nvSpPr>
          <p:cNvPr id="50" name="Google Shape;50;p14"/>
          <p:cNvSpPr/>
          <p:nvPr/>
        </p:nvSpPr>
        <p:spPr>
          <a:xfrm>
            <a:off x="3689033" y="4160163"/>
            <a:ext cx="7252216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lnSpc>
                <a:spcPct val="125352"/>
              </a:lnSpc>
              <a:buClr>
                <a:srgbClr val="3B4540"/>
              </a:buClr>
              <a:buSzPts val="3550"/>
            </a:pPr>
            <a:r>
              <a:rPr lang="ar-SA" sz="3550" b="1" dirty="0">
                <a:solidFill>
                  <a:srgbClr val="3B4540"/>
                </a:solidFill>
                <a:latin typeface="Fraunces"/>
                <a:sym typeface="Fraunces"/>
              </a:rPr>
              <a:t>(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أدوات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الذكاء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الاصطناعي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للتواصل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واللغة</a:t>
            </a:r>
            <a:r>
              <a:rPr lang="ar-SA" sz="3550" b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)</a:t>
            </a:r>
            <a:endParaRPr sz="3550" b="0" i="0" u="none" strike="noStrike" cap="non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/>
          <p:nvPr/>
        </p:nvSpPr>
        <p:spPr>
          <a:xfrm>
            <a:off x="575786" y="476369"/>
            <a:ext cx="7948732" cy="51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200"/>
              <a:buFont typeface="Fraunces"/>
              <a:buNone/>
            </a:pPr>
            <a:r>
              <a:rPr lang="en-US" sz="32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Project Mariner: Data-Driven Insights</a:t>
            </a:r>
            <a:endParaRPr sz="3200" b="0" i="0" u="none" strike="noStrike" cap="none"/>
          </a:p>
        </p:txBody>
      </p:sp>
      <p:sp>
        <p:nvSpPr>
          <p:cNvPr id="201" name="Google Shape;201;p23"/>
          <p:cNvSpPr/>
          <p:nvPr/>
        </p:nvSpPr>
        <p:spPr>
          <a:xfrm>
            <a:off x="575786" y="1237178"/>
            <a:ext cx="7992428" cy="52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None/>
            </a:pPr>
            <a:r>
              <a:rPr lang="en-US" sz="12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Project Mariner offers advanced AI-driven data analysis capabilities, helping users uncover hidden patterns and make informed decisions from vast datasets.</a:t>
            </a:r>
            <a:endParaRPr sz="1250" b="0" i="0" u="none" strike="noStrike" cap="none"/>
          </a:p>
        </p:txBody>
      </p:sp>
      <p:sp>
        <p:nvSpPr>
          <p:cNvPr id="202" name="Google Shape;202;p23"/>
          <p:cNvSpPr/>
          <p:nvPr/>
        </p:nvSpPr>
        <p:spPr>
          <a:xfrm>
            <a:off x="575786" y="2113121"/>
            <a:ext cx="2056448" cy="25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 Link</a:t>
            </a:r>
            <a:endParaRPr sz="1600" b="0" i="0" u="none" strike="noStrike" cap="none"/>
          </a:p>
        </p:txBody>
      </p:sp>
      <p:sp>
        <p:nvSpPr>
          <p:cNvPr id="203" name="Google Shape;203;p23"/>
          <p:cNvSpPr/>
          <p:nvPr/>
        </p:nvSpPr>
        <p:spPr>
          <a:xfrm>
            <a:off x="575786" y="2534483"/>
            <a:ext cx="3795593" cy="26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250"/>
              <a:buFont typeface="Nobile"/>
              <a:buNone/>
            </a:pPr>
            <a:r>
              <a:rPr lang="en-US" sz="12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https://projectmariner.ai</a:t>
            </a:r>
            <a:endParaRPr sz="1250" b="0" i="0" u="none" strike="noStrike" cap="none"/>
          </a:p>
        </p:txBody>
      </p:sp>
      <p:sp>
        <p:nvSpPr>
          <p:cNvPr id="204" name="Google Shape;204;p23"/>
          <p:cNvSpPr/>
          <p:nvPr/>
        </p:nvSpPr>
        <p:spPr>
          <a:xfrm>
            <a:off x="575786" y="2962156"/>
            <a:ext cx="2056448" cy="25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</a:t>
            </a:r>
            <a:endParaRPr sz="1600" b="0" i="0" u="none" strike="noStrike" cap="none"/>
          </a:p>
        </p:txBody>
      </p:sp>
      <p:sp>
        <p:nvSpPr>
          <p:cNvPr id="205" name="Google Shape;205;p23"/>
          <p:cNvSpPr/>
          <p:nvPr/>
        </p:nvSpPr>
        <p:spPr>
          <a:xfrm>
            <a:off x="575786" y="3383518"/>
            <a:ext cx="3795593" cy="26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Char char="•"/>
            </a:pPr>
            <a:r>
              <a:rPr lang="en-US" sz="12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your dataset to the platform.</a:t>
            </a:r>
            <a:endParaRPr sz="1250" b="0" i="0" u="none" strike="noStrike" cap="none"/>
          </a:p>
        </p:txBody>
      </p:sp>
      <p:sp>
        <p:nvSpPr>
          <p:cNvPr id="206" name="Google Shape;206;p23"/>
          <p:cNvSpPr/>
          <p:nvPr/>
        </p:nvSpPr>
        <p:spPr>
          <a:xfrm>
            <a:off x="575786" y="3704273"/>
            <a:ext cx="3795593" cy="52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Char char="•"/>
            </a:pPr>
            <a:r>
              <a:rPr lang="en-US" sz="12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Specify the type of analysis you require (e.g., trend analysis, anomaly detection).</a:t>
            </a:r>
            <a:endParaRPr sz="1250" b="0" i="0" u="none" strike="noStrike" cap="none"/>
          </a:p>
        </p:txBody>
      </p:sp>
      <p:sp>
        <p:nvSpPr>
          <p:cNvPr id="207" name="Google Shape;207;p23"/>
          <p:cNvSpPr/>
          <p:nvPr/>
        </p:nvSpPr>
        <p:spPr>
          <a:xfrm>
            <a:off x="575786" y="4288274"/>
            <a:ext cx="3795593" cy="52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Char char="•"/>
            </a:pPr>
            <a:r>
              <a:rPr lang="en-US" sz="12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Project Mariner processes the data and presents key findings.</a:t>
            </a:r>
            <a:endParaRPr sz="1250" b="0" i="0" u="none" strike="noStrike" cap="none"/>
          </a:p>
        </p:txBody>
      </p:sp>
      <p:sp>
        <p:nvSpPr>
          <p:cNvPr id="208" name="Google Shape;208;p23"/>
          <p:cNvSpPr/>
          <p:nvPr/>
        </p:nvSpPr>
        <p:spPr>
          <a:xfrm>
            <a:off x="575786" y="4872276"/>
            <a:ext cx="3795593" cy="52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Char char="•"/>
            </a:pPr>
            <a:r>
              <a:rPr lang="en-US" sz="12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Interpret the insights to guide strategic planning.</a:t>
            </a:r>
            <a:endParaRPr sz="1250" b="0" i="0" u="none" strike="noStrike" cap="none"/>
          </a:p>
        </p:txBody>
      </p:sp>
      <p:sp>
        <p:nvSpPr>
          <p:cNvPr id="209" name="Google Shape;209;p23"/>
          <p:cNvSpPr/>
          <p:nvPr/>
        </p:nvSpPr>
        <p:spPr>
          <a:xfrm>
            <a:off x="4780240" y="2113121"/>
            <a:ext cx="2056448" cy="25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</a:t>
            </a:r>
            <a:endParaRPr sz="1600" b="0" i="0" u="none" strike="noStrike" cap="none"/>
          </a:p>
        </p:txBody>
      </p:sp>
      <p:sp>
        <p:nvSpPr>
          <p:cNvPr id="210" name="Google Shape;210;p23"/>
          <p:cNvSpPr/>
          <p:nvPr/>
        </p:nvSpPr>
        <p:spPr>
          <a:xfrm>
            <a:off x="4780240" y="2534483"/>
            <a:ext cx="3795593" cy="1052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None/>
            </a:pPr>
            <a:r>
              <a:rPr lang="en-US" sz="12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Analyze student performance data to identify correlations between study habits and academic success, informing educational strategies and personalized learning paths.</a:t>
            </a:r>
            <a:endParaRPr sz="1250" b="0" i="0" u="none" strike="noStrike" cap="none"/>
          </a:p>
        </p:txBody>
      </p:sp>
      <p:pic>
        <p:nvPicPr>
          <p:cNvPr id="211" name="Google Shape;211;p2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0240" y="3772495"/>
            <a:ext cx="3795593" cy="3795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/>
          <p:nvPr/>
        </p:nvSpPr>
        <p:spPr>
          <a:xfrm>
            <a:off x="6020514" y="696278"/>
            <a:ext cx="8023860" cy="47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000"/>
              <a:buFont typeface="Fraunces"/>
              <a:buNone/>
            </a:pPr>
            <a:r>
              <a:rPr lang="en-US" sz="30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Rumore: AI for Sound and Audio Analysis</a:t>
            </a:r>
            <a:endParaRPr sz="3000" b="0" i="0" u="none" strike="noStrike" cap="none"/>
          </a:p>
        </p:txBody>
      </p:sp>
      <p:sp>
        <p:nvSpPr>
          <p:cNvPr id="219" name="Google Shape;219;p24"/>
          <p:cNvSpPr/>
          <p:nvPr/>
        </p:nvSpPr>
        <p:spPr>
          <a:xfrm>
            <a:off x="6020514" y="1402080"/>
            <a:ext cx="8075771" cy="48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Rumore utilizes AI to analyze and interpret sound, enabling advanced applications in acoustic monitoring, environmental analysis, and speech recognition.</a:t>
            </a:r>
            <a:endParaRPr sz="1200" b="0" i="0" u="none" strike="noStrike" cap="none"/>
          </a:p>
        </p:txBody>
      </p:sp>
      <p:sp>
        <p:nvSpPr>
          <p:cNvPr id="220" name="Google Shape;220;p24"/>
          <p:cNvSpPr/>
          <p:nvPr/>
        </p:nvSpPr>
        <p:spPr>
          <a:xfrm>
            <a:off x="6020514" y="2214682"/>
            <a:ext cx="1907738" cy="2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 Link</a:t>
            </a:r>
            <a:endParaRPr sz="1500" b="0" i="0" u="none" strike="noStrike" cap="none"/>
          </a:p>
        </p:txBody>
      </p:sp>
      <p:sp>
        <p:nvSpPr>
          <p:cNvPr id="221" name="Google Shape;221;p24"/>
          <p:cNvSpPr/>
          <p:nvPr/>
        </p:nvSpPr>
        <p:spPr>
          <a:xfrm>
            <a:off x="6020514" y="2605564"/>
            <a:ext cx="3851791" cy="24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200"/>
              <a:buFont typeface="Nobile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https://rumore.ai</a:t>
            </a:r>
            <a:endParaRPr sz="1200" b="0" i="0" u="none" strike="noStrike" cap="none"/>
          </a:p>
        </p:txBody>
      </p:sp>
      <p:sp>
        <p:nvSpPr>
          <p:cNvPr id="222" name="Google Shape;222;p24"/>
          <p:cNvSpPr/>
          <p:nvPr/>
        </p:nvSpPr>
        <p:spPr>
          <a:xfrm>
            <a:off x="6020514" y="3002280"/>
            <a:ext cx="1907738" cy="2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</a:t>
            </a:r>
            <a:endParaRPr sz="1500" b="0" i="0" u="none" strike="noStrike" cap="none"/>
          </a:p>
        </p:txBody>
      </p:sp>
      <p:sp>
        <p:nvSpPr>
          <p:cNvPr id="223" name="Google Shape;223;p24"/>
          <p:cNvSpPr/>
          <p:nvPr/>
        </p:nvSpPr>
        <p:spPr>
          <a:xfrm>
            <a:off x="6020514" y="3393162"/>
            <a:ext cx="3851791" cy="48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Rumore's API into your audio processing pipeline.</a:t>
            </a:r>
            <a:endParaRPr sz="1200" b="0" i="0" u="none" strike="noStrike" cap="none"/>
          </a:p>
        </p:txBody>
      </p:sp>
      <p:sp>
        <p:nvSpPr>
          <p:cNvPr id="224" name="Google Shape;224;p24"/>
          <p:cNvSpPr/>
          <p:nvPr/>
        </p:nvSpPr>
        <p:spPr>
          <a:xfrm>
            <a:off x="6020514" y="3934897"/>
            <a:ext cx="3851791" cy="24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Feed audio data for real-time or batch analysis.</a:t>
            </a:r>
            <a:endParaRPr sz="1200" b="0" i="0" u="none" strike="noStrike" cap="none"/>
          </a:p>
        </p:txBody>
      </p:sp>
      <p:sp>
        <p:nvSpPr>
          <p:cNvPr id="225" name="Google Shape;225;p24"/>
          <p:cNvSpPr/>
          <p:nvPr/>
        </p:nvSpPr>
        <p:spPr>
          <a:xfrm>
            <a:off x="6020514" y="4232434"/>
            <a:ext cx="3851791" cy="48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Configure AI models for specific sound identification tasks.</a:t>
            </a:r>
            <a:endParaRPr sz="1200" b="0" i="0" u="none" strike="noStrike" cap="none"/>
          </a:p>
        </p:txBody>
      </p:sp>
      <p:sp>
        <p:nvSpPr>
          <p:cNvPr id="226" name="Google Shape;226;p24"/>
          <p:cNvSpPr/>
          <p:nvPr/>
        </p:nvSpPr>
        <p:spPr>
          <a:xfrm>
            <a:off x="6020514" y="4774168"/>
            <a:ext cx="3851791" cy="48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detailed reports on detected audio events and patterns.</a:t>
            </a:r>
            <a:endParaRPr sz="1200" b="0" i="0" u="none" strike="noStrike" cap="none"/>
          </a:p>
        </p:txBody>
      </p:sp>
      <p:sp>
        <p:nvSpPr>
          <p:cNvPr id="227" name="Google Shape;227;p24"/>
          <p:cNvSpPr/>
          <p:nvPr/>
        </p:nvSpPr>
        <p:spPr>
          <a:xfrm>
            <a:off x="10252115" y="2214682"/>
            <a:ext cx="1907738" cy="2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</a:t>
            </a:r>
            <a:endParaRPr sz="1500" b="0" i="0" u="none" strike="noStrike" cap="none"/>
          </a:p>
        </p:txBody>
      </p:sp>
      <p:sp>
        <p:nvSpPr>
          <p:cNvPr id="228" name="Google Shape;228;p24"/>
          <p:cNvSpPr/>
          <p:nvPr/>
        </p:nvSpPr>
        <p:spPr>
          <a:xfrm>
            <a:off x="10252115" y="2605564"/>
            <a:ext cx="3851791" cy="73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Monitor urban noise levels to identify sources of pollution and develop targeted interventions for improving city soundscapes and resident well-being.</a:t>
            </a:r>
            <a:endParaRPr sz="1200" b="0" i="0" u="none" strike="noStrike" cap="none"/>
          </a:p>
        </p:txBody>
      </p:sp>
      <p:pic>
        <p:nvPicPr>
          <p:cNvPr id="229" name="Google Shape;229;p2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2115" y="3509843"/>
            <a:ext cx="3851791" cy="3851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/>
          <p:nvPr/>
        </p:nvSpPr>
        <p:spPr>
          <a:xfrm>
            <a:off x="793790" y="1583293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outline</a:t>
            </a:r>
            <a:endParaRPr sz="4450" b="0" i="0" u="none" strike="noStrike" cap="none"/>
          </a:p>
        </p:txBody>
      </p:sp>
      <p:sp>
        <p:nvSpPr>
          <p:cNvPr id="57" name="Google Shape;57;p15"/>
          <p:cNvSpPr/>
          <p:nvPr/>
        </p:nvSpPr>
        <p:spPr>
          <a:xfrm>
            <a:off x="793790" y="274570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Navigating the AI Landscape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(التنقل في عالم الذكاء الاصطناعي)</a:t>
            </a:r>
            <a:endParaRPr sz="1750" b="0" i="0" u="none" strike="noStrike" cap="none"/>
          </a:p>
        </p:txBody>
      </p:sp>
      <p:sp>
        <p:nvSpPr>
          <p:cNvPr id="58" name="Google Shape;58;p15"/>
          <p:cNvSpPr/>
          <p:nvPr/>
        </p:nvSpPr>
        <p:spPr>
          <a:xfrm>
            <a:off x="793790" y="318789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Voice API for Real-time Interaction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(واجهة برمجة التطبيقات الصوتية للتفاعل الفوري)</a:t>
            </a:r>
            <a:endParaRPr sz="1750" b="0" i="0" u="none" strike="noStrike" cap="none"/>
          </a:p>
        </p:txBody>
      </p:sp>
      <p:sp>
        <p:nvSpPr>
          <p:cNvPr id="59" name="Google Shape;59;p15"/>
          <p:cNvSpPr/>
          <p:nvPr/>
        </p:nvSpPr>
        <p:spPr>
          <a:xfrm>
            <a:off x="793790" y="3630097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Seamless Language Bridging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(جسر لغوي سلس)</a:t>
            </a:r>
            <a:endParaRPr sz="1750" b="0" i="0" u="none" strike="noStrike" cap="none"/>
          </a:p>
        </p:txBody>
      </p:sp>
      <p:sp>
        <p:nvSpPr>
          <p:cNvPr id="60" name="Google Shape;60;p15"/>
          <p:cNvSpPr/>
          <p:nvPr/>
        </p:nvSpPr>
        <p:spPr>
          <a:xfrm>
            <a:off x="793790" y="4072295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Versatile AI Assistant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(مساعد ذكاء اصطناعي متعدد الاستخدامات)</a:t>
            </a:r>
            <a:endParaRPr sz="1750" b="0" i="0" u="none" strike="noStrike" cap="none"/>
          </a:p>
        </p:txBody>
      </p:sp>
      <p:sp>
        <p:nvSpPr>
          <p:cNvPr id="61" name="Google Shape;61;p15"/>
          <p:cNvSpPr/>
          <p:nvPr/>
        </p:nvSpPr>
        <p:spPr>
          <a:xfrm>
            <a:off x="793790" y="4514493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AI-Powered Image Generation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(توليد الصور المدعوم بالذكاء الاصطناعي)</a:t>
            </a:r>
            <a:endParaRPr sz="1750" b="0" i="0" u="none" strike="noStrike" cap="none"/>
          </a:p>
        </p:txBody>
      </p:sp>
      <p:sp>
        <p:nvSpPr>
          <p:cNvPr id="62" name="Google Shape;62;p15"/>
          <p:cNvSpPr/>
          <p:nvPr/>
        </p:nvSpPr>
        <p:spPr>
          <a:xfrm>
            <a:off x="793790" y="4956691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Visual Insight for All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(رؤية بصرية للجميع)</a:t>
            </a:r>
            <a:endParaRPr sz="1750" b="0" i="0" u="none" strike="noStrike" cap="none"/>
          </a:p>
        </p:txBody>
      </p:sp>
      <p:sp>
        <p:nvSpPr>
          <p:cNvPr id="63" name="Google Shape;63;p15"/>
          <p:cNvSpPr/>
          <p:nvPr/>
        </p:nvSpPr>
        <p:spPr>
          <a:xfrm>
            <a:off x="793790" y="5398889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Intelligent Content Generation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(توليد المحتوى الذكي)</a:t>
            </a:r>
            <a:endParaRPr sz="1750" b="0" i="0" u="none" strike="noStrike" cap="none"/>
          </a:p>
        </p:txBody>
      </p:sp>
      <p:sp>
        <p:nvSpPr>
          <p:cNvPr id="64" name="Google Shape;64;p15"/>
          <p:cNvSpPr/>
          <p:nvPr/>
        </p:nvSpPr>
        <p:spPr>
          <a:xfrm>
            <a:off x="793790" y="5841087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Data-Driven Insights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(رؤى قائمة على البيانات)</a:t>
            </a:r>
            <a:endParaRPr sz="1750" b="0" i="0" u="none" strike="noStrike" cap="none"/>
          </a:p>
        </p:txBody>
      </p:sp>
      <p:sp>
        <p:nvSpPr>
          <p:cNvPr id="65" name="Google Shape;65;p15"/>
          <p:cNvSpPr/>
          <p:nvPr/>
        </p:nvSpPr>
        <p:spPr>
          <a:xfrm>
            <a:off x="793790" y="6283285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for Sound and Audio Analysis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(الذكاء الاصطناعي لتحليل الصوت والصوتيات)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64425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/>
          <p:nvPr/>
        </p:nvSpPr>
        <p:spPr>
          <a:xfrm>
            <a:off x="740331" y="3394353"/>
            <a:ext cx="7634049" cy="66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150"/>
              <a:buFont typeface="Fraunces"/>
              <a:buNone/>
            </a:pPr>
            <a:r>
              <a:rPr lang="en-US" sz="4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Navigating the AI Landscape</a:t>
            </a:r>
            <a:endParaRPr sz="4150" b="0" i="0" u="none" strike="noStrike" cap="none"/>
          </a:p>
        </p:txBody>
      </p:sp>
      <p:sp>
        <p:nvSpPr>
          <p:cNvPr id="73" name="Google Shape;73;p16"/>
          <p:cNvSpPr/>
          <p:nvPr/>
        </p:nvSpPr>
        <p:spPr>
          <a:xfrm>
            <a:off x="740331" y="4372689"/>
            <a:ext cx="13149739" cy="67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Artificial Intelligence is rapidly transforming how we interact with information and create content. This presentation explores cutting-edge AI tools designed to enhance translation, deepen visual analysis, and streamline content generation.</a:t>
            </a:r>
            <a:endParaRPr sz="1650" b="0" i="0" u="none" strike="noStrike" cap="none"/>
          </a:p>
        </p:txBody>
      </p:sp>
      <p:sp>
        <p:nvSpPr>
          <p:cNvPr id="74" name="Google Shape;74;p16"/>
          <p:cNvSpPr/>
          <p:nvPr/>
        </p:nvSpPr>
        <p:spPr>
          <a:xfrm>
            <a:off x="740331" y="5287566"/>
            <a:ext cx="4242197" cy="634603"/>
          </a:xfrm>
          <a:prstGeom prst="roundRect">
            <a:avLst>
              <a:gd name="adj" fmla="val 480035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/>
          <p:nvPr/>
        </p:nvSpPr>
        <p:spPr>
          <a:xfrm>
            <a:off x="2702719" y="5406509"/>
            <a:ext cx="317302" cy="39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450"/>
              <a:buFont typeface="Fraunces"/>
              <a:buNone/>
            </a:pPr>
            <a:r>
              <a:rPr lang="en-US" sz="24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1</a:t>
            </a:r>
            <a:endParaRPr sz="2450" b="0" i="0" u="none" strike="noStrike" cap="none"/>
          </a:p>
        </p:txBody>
      </p:sp>
      <p:sp>
        <p:nvSpPr>
          <p:cNvPr id="76" name="Google Shape;76;p16"/>
          <p:cNvSpPr/>
          <p:nvPr/>
        </p:nvSpPr>
        <p:spPr>
          <a:xfrm>
            <a:off x="951786" y="6133624"/>
            <a:ext cx="2644259" cy="33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50"/>
              <a:buFont typeface="Fraunces"/>
              <a:buNone/>
            </a:pPr>
            <a:r>
              <a:rPr lang="en-US" sz="20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Translation</a:t>
            </a:r>
            <a:endParaRPr sz="2050" b="0" i="0" u="none" strike="noStrike" cap="none"/>
          </a:p>
        </p:txBody>
      </p:sp>
      <p:sp>
        <p:nvSpPr>
          <p:cNvPr id="77" name="Google Shape;77;p16"/>
          <p:cNvSpPr/>
          <p:nvPr/>
        </p:nvSpPr>
        <p:spPr>
          <a:xfrm>
            <a:off x="951786" y="6591062"/>
            <a:ext cx="3819287" cy="67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Breaking language barriers with advanced AI.</a:t>
            </a:r>
            <a:endParaRPr sz="1650" b="0" i="0" u="none" strike="noStrike" cap="none"/>
          </a:p>
        </p:txBody>
      </p:sp>
      <p:sp>
        <p:nvSpPr>
          <p:cNvPr id="78" name="Google Shape;78;p16"/>
          <p:cNvSpPr/>
          <p:nvPr/>
        </p:nvSpPr>
        <p:spPr>
          <a:xfrm>
            <a:off x="5193983" y="5287566"/>
            <a:ext cx="4242316" cy="634603"/>
          </a:xfrm>
          <a:prstGeom prst="roundRect">
            <a:avLst>
              <a:gd name="adj" fmla="val 480035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7156490" y="5406509"/>
            <a:ext cx="317302" cy="39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450"/>
              <a:buFont typeface="Fraunces"/>
              <a:buNone/>
            </a:pPr>
            <a:r>
              <a:rPr lang="en-US" sz="24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2</a:t>
            </a:r>
            <a:endParaRPr sz="2450" b="0" i="0" u="none" strike="noStrike" cap="none"/>
          </a:p>
        </p:txBody>
      </p:sp>
      <p:sp>
        <p:nvSpPr>
          <p:cNvPr id="80" name="Google Shape;80;p16"/>
          <p:cNvSpPr/>
          <p:nvPr/>
        </p:nvSpPr>
        <p:spPr>
          <a:xfrm>
            <a:off x="5405438" y="6133624"/>
            <a:ext cx="2644259" cy="33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50"/>
              <a:buFont typeface="Fraunces"/>
              <a:buNone/>
            </a:pPr>
            <a:r>
              <a:rPr lang="en-US" sz="20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Visual Analysis</a:t>
            </a:r>
            <a:endParaRPr sz="2050" b="0" i="0" u="none" strike="noStrike" cap="none"/>
          </a:p>
        </p:txBody>
      </p:sp>
      <p:sp>
        <p:nvSpPr>
          <p:cNvPr id="81" name="Google Shape;81;p16"/>
          <p:cNvSpPr/>
          <p:nvPr/>
        </p:nvSpPr>
        <p:spPr>
          <a:xfrm>
            <a:off x="5405438" y="6591062"/>
            <a:ext cx="3819406" cy="67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Extracting insights from complex imagery.</a:t>
            </a:r>
            <a:endParaRPr sz="1650" b="0" i="0" u="none" strike="noStrike" cap="none"/>
          </a:p>
        </p:txBody>
      </p:sp>
      <p:sp>
        <p:nvSpPr>
          <p:cNvPr id="82" name="Google Shape;82;p16"/>
          <p:cNvSpPr/>
          <p:nvPr/>
        </p:nvSpPr>
        <p:spPr>
          <a:xfrm>
            <a:off x="9647753" y="5287566"/>
            <a:ext cx="4242197" cy="634603"/>
          </a:xfrm>
          <a:prstGeom prst="roundRect">
            <a:avLst>
              <a:gd name="adj" fmla="val 480035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11610142" y="5406509"/>
            <a:ext cx="317302" cy="39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450"/>
              <a:buFont typeface="Fraunces"/>
              <a:buNone/>
            </a:pPr>
            <a:r>
              <a:rPr lang="en-US" sz="24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3</a:t>
            </a:r>
            <a:endParaRPr sz="2450" b="0" i="0" u="none" strike="noStrike" cap="none"/>
          </a:p>
        </p:txBody>
      </p:sp>
      <p:sp>
        <p:nvSpPr>
          <p:cNvPr id="84" name="Google Shape;84;p16"/>
          <p:cNvSpPr/>
          <p:nvPr/>
        </p:nvSpPr>
        <p:spPr>
          <a:xfrm>
            <a:off x="9859208" y="6133624"/>
            <a:ext cx="2644259" cy="33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50"/>
              <a:buFont typeface="Fraunces"/>
              <a:buNone/>
            </a:pPr>
            <a:r>
              <a:rPr lang="en-US" sz="20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Content Creation</a:t>
            </a:r>
            <a:endParaRPr sz="2050" b="0" i="0" u="none" strike="noStrike" cap="none"/>
          </a:p>
        </p:txBody>
      </p:sp>
      <p:sp>
        <p:nvSpPr>
          <p:cNvPr id="85" name="Google Shape;85;p16"/>
          <p:cNvSpPr/>
          <p:nvPr/>
        </p:nvSpPr>
        <p:spPr>
          <a:xfrm>
            <a:off x="9859208" y="6591062"/>
            <a:ext cx="3819287" cy="67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Generating diverse and engaging material efficiently.</a:t>
            </a:r>
            <a:endParaRPr sz="1650" b="0" i="0" u="none" strike="noStrike" cap="non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151411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/>
          <p:nvPr/>
        </p:nvSpPr>
        <p:spPr>
          <a:xfrm>
            <a:off x="3484364" y="1847136"/>
            <a:ext cx="6825972" cy="378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3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350"/>
              <a:buFont typeface="Fraunces"/>
              <a:buNone/>
            </a:pPr>
            <a:r>
              <a:rPr lang="en-US" sz="23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VAPI AI: Voice API for Real-time Interaction</a:t>
            </a:r>
            <a:endParaRPr sz="2350" b="0" i="0" u="none" strike="noStrike" cap="none"/>
          </a:p>
        </p:txBody>
      </p:sp>
      <p:sp>
        <p:nvSpPr>
          <p:cNvPr id="93" name="Google Shape;93;p17"/>
          <p:cNvSpPr/>
          <p:nvPr/>
        </p:nvSpPr>
        <p:spPr>
          <a:xfrm>
            <a:off x="3484364" y="2407206"/>
            <a:ext cx="7661672" cy="387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50"/>
              <a:buFont typeface="Nobile"/>
              <a:buNone/>
            </a:pPr>
            <a:r>
              <a:rPr lang="en-US" sz="9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VAPI AI provides a powerful voice API that enables real-time, natural language interactions, making conversations with AI seamless and intuitive.</a:t>
            </a:r>
            <a:endParaRPr sz="950" b="0" i="0" u="none" strike="noStrike" cap="none"/>
          </a:p>
        </p:txBody>
      </p:sp>
      <p:sp>
        <p:nvSpPr>
          <p:cNvPr id="94" name="Google Shape;94;p17"/>
          <p:cNvSpPr/>
          <p:nvPr/>
        </p:nvSpPr>
        <p:spPr>
          <a:xfrm>
            <a:off x="3484364" y="3051929"/>
            <a:ext cx="1514118" cy="18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50"/>
              <a:buFont typeface="Fraunces"/>
              <a:buNone/>
            </a:pPr>
            <a:r>
              <a:rPr lang="en-US" sz="1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 Link</a:t>
            </a:r>
            <a:endParaRPr sz="1150" b="0" i="0" u="none" strike="noStrike" cap="none"/>
          </a:p>
        </p:txBody>
      </p:sp>
      <p:sp>
        <p:nvSpPr>
          <p:cNvPr id="95" name="Google Shape;95;p17"/>
          <p:cNvSpPr/>
          <p:nvPr/>
        </p:nvSpPr>
        <p:spPr>
          <a:xfrm>
            <a:off x="3484364" y="3362325"/>
            <a:ext cx="3683079" cy="1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950"/>
              <a:buFont typeface="Nobile"/>
              <a:buNone/>
            </a:pPr>
            <a:r>
              <a:rPr lang="en-US" sz="9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https://vapi.ai</a:t>
            </a:r>
            <a:endParaRPr sz="950" b="0" i="0" u="none" strike="noStrike" cap="none"/>
          </a:p>
        </p:txBody>
      </p:sp>
      <p:sp>
        <p:nvSpPr>
          <p:cNvPr id="96" name="Google Shape;96;p17"/>
          <p:cNvSpPr/>
          <p:nvPr/>
        </p:nvSpPr>
        <p:spPr>
          <a:xfrm>
            <a:off x="3484364" y="3677126"/>
            <a:ext cx="1514118" cy="18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50"/>
              <a:buFont typeface="Fraunces"/>
              <a:buNone/>
            </a:pPr>
            <a:r>
              <a:rPr lang="en-US" sz="1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</a:t>
            </a:r>
            <a:endParaRPr sz="1150" b="0" i="0" u="none" strike="noStrike" cap="none"/>
          </a:p>
        </p:txBody>
      </p:sp>
      <p:sp>
        <p:nvSpPr>
          <p:cNvPr id="97" name="Google Shape;97;p17"/>
          <p:cNvSpPr/>
          <p:nvPr/>
        </p:nvSpPr>
        <p:spPr>
          <a:xfrm>
            <a:off x="3484364" y="3987522"/>
            <a:ext cx="3683079" cy="1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50"/>
              <a:buFont typeface="Nobile"/>
              <a:buChar char="•"/>
            </a:pPr>
            <a:r>
              <a:rPr lang="en-US" sz="9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the VAPI AI SDK into your application.</a:t>
            </a:r>
            <a:endParaRPr sz="950" b="0" i="0" u="none" strike="noStrike" cap="none"/>
          </a:p>
        </p:txBody>
      </p:sp>
      <p:sp>
        <p:nvSpPr>
          <p:cNvPr id="98" name="Google Shape;98;p17"/>
          <p:cNvSpPr/>
          <p:nvPr/>
        </p:nvSpPr>
        <p:spPr>
          <a:xfrm>
            <a:off x="3484364" y="4223623"/>
            <a:ext cx="3683079" cy="1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50"/>
              <a:buFont typeface="Nobile"/>
              <a:buChar char="•"/>
            </a:pPr>
            <a:r>
              <a:rPr lang="en-US" sz="9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Configure voice models and language settings.</a:t>
            </a:r>
            <a:endParaRPr sz="950" b="0" i="0" u="none" strike="noStrike" cap="none"/>
          </a:p>
        </p:txBody>
      </p:sp>
      <p:sp>
        <p:nvSpPr>
          <p:cNvPr id="99" name="Google Shape;99;p17"/>
          <p:cNvSpPr/>
          <p:nvPr/>
        </p:nvSpPr>
        <p:spPr>
          <a:xfrm>
            <a:off x="3484364" y="4459724"/>
            <a:ext cx="3683079" cy="1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50"/>
              <a:buFont typeface="Nobile"/>
              <a:buChar char="•"/>
            </a:pPr>
            <a:r>
              <a:rPr lang="en-US" sz="9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Initiate real-time voice conversations.</a:t>
            </a:r>
            <a:endParaRPr sz="950" b="0" i="0" u="none" strike="noStrike" cap="none"/>
          </a:p>
        </p:txBody>
      </p:sp>
      <p:sp>
        <p:nvSpPr>
          <p:cNvPr id="100" name="Google Shape;100;p17"/>
          <p:cNvSpPr/>
          <p:nvPr/>
        </p:nvSpPr>
        <p:spPr>
          <a:xfrm>
            <a:off x="3484364" y="4695825"/>
            <a:ext cx="3683079" cy="1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50"/>
              <a:buFont typeface="Nobile"/>
              <a:buChar char="•"/>
            </a:pPr>
            <a:r>
              <a:rPr lang="en-US" sz="9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and process AI-generated responses.</a:t>
            </a:r>
            <a:endParaRPr sz="950" b="0" i="0" u="none" strike="noStrike" cap="none"/>
          </a:p>
        </p:txBody>
      </p:sp>
      <p:sp>
        <p:nvSpPr>
          <p:cNvPr id="101" name="Google Shape;101;p17"/>
          <p:cNvSpPr/>
          <p:nvPr/>
        </p:nvSpPr>
        <p:spPr>
          <a:xfrm>
            <a:off x="7470577" y="3051929"/>
            <a:ext cx="1514118" cy="18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50"/>
              <a:buFont typeface="Fraunces"/>
              <a:buNone/>
            </a:pPr>
            <a:r>
              <a:rPr lang="en-US" sz="1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</a:t>
            </a:r>
            <a:endParaRPr sz="1150" b="0" i="0" u="none" strike="noStrike" cap="none"/>
          </a:p>
        </p:txBody>
      </p:sp>
      <p:sp>
        <p:nvSpPr>
          <p:cNvPr id="102" name="Google Shape;102;p17"/>
          <p:cNvSpPr/>
          <p:nvPr/>
        </p:nvSpPr>
        <p:spPr>
          <a:xfrm>
            <a:off x="7470577" y="3362325"/>
            <a:ext cx="3683079" cy="58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50"/>
              <a:buFont typeface="Nobile"/>
              <a:buNone/>
            </a:pPr>
            <a:r>
              <a:rPr lang="en-US" sz="9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Develop a customer service chatbot that can understand and respond to user queries through natural voice commands, providing instant support and information.</a:t>
            </a:r>
            <a:endParaRPr sz="950" b="0" i="0" u="none" strike="noStrike" cap="none"/>
          </a:p>
        </p:txBody>
      </p:sp>
      <p:pic>
        <p:nvPicPr>
          <p:cNvPr id="103" name="Google Shape;103;p1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0577" y="4079677"/>
            <a:ext cx="3683079" cy="3683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144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3653195" y="1765697"/>
            <a:ext cx="7323892" cy="72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44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50"/>
              <a:buFont typeface="Fraunces"/>
              <a:buNone/>
            </a:pPr>
            <a:r>
              <a:rPr lang="en-US" sz="22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Immersive Translate: Seamless Language Bridging</a:t>
            </a:r>
            <a:endParaRPr sz="2250" b="0" i="0" u="none" strike="noStrike" cap="none"/>
          </a:p>
        </p:txBody>
      </p:sp>
      <p:sp>
        <p:nvSpPr>
          <p:cNvPr id="111" name="Google Shape;111;p18"/>
          <p:cNvSpPr/>
          <p:nvPr/>
        </p:nvSpPr>
        <p:spPr>
          <a:xfrm>
            <a:off x="3653195" y="2662714"/>
            <a:ext cx="7323892" cy="37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00"/>
              <a:buFont typeface="Nobile"/>
              <a:buNone/>
            </a:pPr>
            <a:r>
              <a:rPr lang="en-US" sz="9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Immersive Translate offers an advanced translation solution that integrates directly into your browsing experience, providing instant, context-aware translations.</a:t>
            </a:r>
            <a:endParaRPr sz="900" b="0" i="0" u="none" strike="noStrike" cap="none"/>
          </a:p>
        </p:txBody>
      </p:sp>
      <p:sp>
        <p:nvSpPr>
          <p:cNvPr id="112" name="Google Shape;112;p18"/>
          <p:cNvSpPr/>
          <p:nvPr/>
        </p:nvSpPr>
        <p:spPr>
          <a:xfrm>
            <a:off x="3653195" y="3279219"/>
            <a:ext cx="1447324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 Link</a:t>
            </a:r>
            <a:endParaRPr sz="1100" b="0" i="0" u="none" strike="noStrike" cap="none"/>
          </a:p>
        </p:txBody>
      </p:sp>
      <p:sp>
        <p:nvSpPr>
          <p:cNvPr id="113" name="Google Shape;113;p18"/>
          <p:cNvSpPr/>
          <p:nvPr/>
        </p:nvSpPr>
        <p:spPr>
          <a:xfrm>
            <a:off x="3653195" y="3575923"/>
            <a:ext cx="3520678" cy="18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900"/>
              <a:buFont typeface="Nobile"/>
              <a:buNone/>
            </a:pPr>
            <a:r>
              <a:rPr lang="en-US" sz="9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https://immersivetranslate.ai</a:t>
            </a:r>
            <a:endParaRPr sz="900" b="0" i="0" u="none" strike="noStrike" cap="none"/>
          </a:p>
        </p:txBody>
      </p:sp>
      <p:sp>
        <p:nvSpPr>
          <p:cNvPr id="114" name="Google Shape;114;p18"/>
          <p:cNvSpPr/>
          <p:nvPr/>
        </p:nvSpPr>
        <p:spPr>
          <a:xfrm>
            <a:off x="3653195" y="3876913"/>
            <a:ext cx="1447324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</a:t>
            </a:r>
            <a:endParaRPr sz="1100" b="0" i="0" u="none" strike="noStrike" cap="none"/>
          </a:p>
        </p:txBody>
      </p:sp>
      <p:sp>
        <p:nvSpPr>
          <p:cNvPr id="115" name="Google Shape;115;p18"/>
          <p:cNvSpPr/>
          <p:nvPr/>
        </p:nvSpPr>
        <p:spPr>
          <a:xfrm>
            <a:off x="3653195" y="4173617"/>
            <a:ext cx="3520678" cy="18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00"/>
              <a:buFont typeface="Nobile"/>
              <a:buChar char="•"/>
            </a:pPr>
            <a:r>
              <a:rPr lang="en-US" sz="9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Install the browser extension.</a:t>
            </a:r>
            <a:endParaRPr sz="900" b="0" i="0" u="none" strike="noStrike" cap="none"/>
          </a:p>
        </p:txBody>
      </p:sp>
      <p:sp>
        <p:nvSpPr>
          <p:cNvPr id="116" name="Google Shape;116;p18"/>
          <p:cNvSpPr/>
          <p:nvPr/>
        </p:nvSpPr>
        <p:spPr>
          <a:xfrm>
            <a:off x="3653195" y="4399359"/>
            <a:ext cx="3520678" cy="18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00"/>
              <a:buFont typeface="Nobile"/>
              <a:buChar char="•"/>
            </a:pPr>
            <a:r>
              <a:rPr lang="en-US" sz="9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Select your desired source and target languages.</a:t>
            </a:r>
            <a:endParaRPr sz="900" b="0" i="0" u="none" strike="noStrike" cap="none"/>
          </a:p>
        </p:txBody>
      </p:sp>
      <p:sp>
        <p:nvSpPr>
          <p:cNvPr id="117" name="Google Shape;117;p18"/>
          <p:cNvSpPr/>
          <p:nvPr/>
        </p:nvSpPr>
        <p:spPr>
          <a:xfrm>
            <a:off x="3653195" y="4625102"/>
            <a:ext cx="3520678" cy="18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00"/>
              <a:buFont typeface="Nobile"/>
              <a:buChar char="•"/>
            </a:pPr>
            <a:r>
              <a:rPr lang="en-US" sz="9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Hover over text or click to translate specific elements.</a:t>
            </a:r>
            <a:endParaRPr sz="900" b="0" i="0" u="none" strike="noStrike" cap="none"/>
          </a:p>
        </p:txBody>
      </p:sp>
      <p:sp>
        <p:nvSpPr>
          <p:cNvPr id="118" name="Google Shape;118;p18"/>
          <p:cNvSpPr/>
          <p:nvPr/>
        </p:nvSpPr>
        <p:spPr>
          <a:xfrm>
            <a:off x="3653195" y="4850844"/>
            <a:ext cx="3520678" cy="18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00"/>
              <a:buFont typeface="Nobile"/>
              <a:buChar char="•"/>
            </a:pPr>
            <a:r>
              <a:rPr lang="en-US" sz="9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Experience real-time, in-context translation as you browse.</a:t>
            </a:r>
            <a:endParaRPr sz="900" b="0" i="0" u="none" strike="noStrike" cap="none"/>
          </a:p>
        </p:txBody>
      </p:sp>
      <p:sp>
        <p:nvSpPr>
          <p:cNvPr id="119" name="Google Shape;119;p18"/>
          <p:cNvSpPr/>
          <p:nvPr/>
        </p:nvSpPr>
        <p:spPr>
          <a:xfrm>
            <a:off x="7463909" y="3279219"/>
            <a:ext cx="1447324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</a:t>
            </a:r>
            <a:endParaRPr sz="1100" b="0" i="0" u="none" strike="noStrike" cap="none"/>
          </a:p>
        </p:txBody>
      </p:sp>
      <p:sp>
        <p:nvSpPr>
          <p:cNvPr id="120" name="Google Shape;120;p18"/>
          <p:cNvSpPr/>
          <p:nvPr/>
        </p:nvSpPr>
        <p:spPr>
          <a:xfrm>
            <a:off x="7463909" y="3575923"/>
            <a:ext cx="3520678" cy="555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900"/>
              <a:buFont typeface="Nobile"/>
              <a:buNone/>
            </a:pPr>
            <a:r>
              <a:rPr lang="en-US" sz="9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Read academic papers or news articles in foreign languages with instant translations, making global research more accessible and efficient.</a:t>
            </a:r>
            <a:endParaRPr sz="900" b="0" i="0" u="none" strike="noStrike" cap="none"/>
          </a:p>
        </p:txBody>
      </p:sp>
      <p:pic>
        <p:nvPicPr>
          <p:cNvPr id="121" name="Google Shape;121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3909" y="4261961"/>
            <a:ext cx="3520678" cy="352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4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6072068" y="460177"/>
            <a:ext cx="6245423" cy="522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5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250"/>
              <a:buFont typeface="Fraunces"/>
              <a:buNone/>
            </a:pPr>
            <a:r>
              <a:rPr lang="en-US" sz="32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Gimini: Versatile AI Assistant</a:t>
            </a:r>
            <a:endParaRPr sz="3250" b="0" i="0" u="none" strike="noStrike" cap="none"/>
          </a:p>
        </p:txBody>
      </p:sp>
      <p:sp>
        <p:nvSpPr>
          <p:cNvPr id="129" name="Google Shape;129;p19"/>
          <p:cNvSpPr/>
          <p:nvPr/>
        </p:nvSpPr>
        <p:spPr>
          <a:xfrm>
            <a:off x="6072068" y="1234083"/>
            <a:ext cx="7972663" cy="53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Gimini is a multifaceted AI assistant capable of performing a wide range of tasks, from generating text and code to answering complex questions and summarizing documents.</a:t>
            </a:r>
            <a:endParaRPr sz="1300" b="0" i="0" u="none" strike="noStrike" cap="none"/>
          </a:p>
        </p:txBody>
      </p:sp>
      <p:sp>
        <p:nvSpPr>
          <p:cNvPr id="130" name="Google Shape;130;p19"/>
          <p:cNvSpPr/>
          <p:nvPr/>
        </p:nvSpPr>
        <p:spPr>
          <a:xfrm>
            <a:off x="6072068" y="2125147"/>
            <a:ext cx="2091928" cy="26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 Link</a:t>
            </a:r>
            <a:endParaRPr sz="1600" b="0" i="0" u="none" strike="noStrike" cap="none"/>
          </a:p>
        </p:txBody>
      </p:sp>
      <p:sp>
        <p:nvSpPr>
          <p:cNvPr id="131" name="Google Shape;131;p19"/>
          <p:cNvSpPr/>
          <p:nvPr/>
        </p:nvSpPr>
        <p:spPr>
          <a:xfrm>
            <a:off x="6072068" y="2553891"/>
            <a:ext cx="3782258" cy="26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300"/>
              <a:buFont typeface="Nobile"/>
              <a:buNone/>
            </a:pPr>
            <a:r>
              <a:rPr lang="en-US" sz="13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https://gimini.ai</a:t>
            </a:r>
            <a:endParaRPr sz="1300" b="0" i="0" u="none" strike="noStrike" cap="none"/>
          </a:p>
        </p:txBody>
      </p:sp>
      <p:sp>
        <p:nvSpPr>
          <p:cNvPr id="132" name="Google Shape;132;p19"/>
          <p:cNvSpPr/>
          <p:nvPr/>
        </p:nvSpPr>
        <p:spPr>
          <a:xfrm>
            <a:off x="6072068" y="2988945"/>
            <a:ext cx="2091928" cy="26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</a:t>
            </a:r>
            <a:endParaRPr sz="1600" b="0" i="0" u="none" strike="noStrike" cap="none"/>
          </a:p>
        </p:txBody>
      </p:sp>
      <p:sp>
        <p:nvSpPr>
          <p:cNvPr id="133" name="Google Shape;133;p19"/>
          <p:cNvSpPr/>
          <p:nvPr/>
        </p:nvSpPr>
        <p:spPr>
          <a:xfrm>
            <a:off x="6072068" y="3417689"/>
            <a:ext cx="3782258" cy="26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Access the Gimini web interface or API.</a:t>
            </a:r>
            <a:endParaRPr sz="1300" b="0" i="0" u="none" strike="noStrike" cap="none"/>
          </a:p>
        </p:txBody>
      </p:sp>
      <p:sp>
        <p:nvSpPr>
          <p:cNvPr id="134" name="Google Shape;134;p19"/>
          <p:cNvSpPr/>
          <p:nvPr/>
        </p:nvSpPr>
        <p:spPr>
          <a:xfrm>
            <a:off x="6072068" y="3743920"/>
            <a:ext cx="3782258" cy="53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your query or prompt for content generation.</a:t>
            </a:r>
            <a:endParaRPr sz="1300" b="0" i="0" u="none" strike="noStrike" cap="none"/>
          </a:p>
        </p:txBody>
      </p:sp>
      <p:sp>
        <p:nvSpPr>
          <p:cNvPr id="135" name="Google Shape;135;p19"/>
          <p:cNvSpPr/>
          <p:nvPr/>
        </p:nvSpPr>
        <p:spPr>
          <a:xfrm>
            <a:off x="6072068" y="4337923"/>
            <a:ext cx="3782258" cy="26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Refine output with iterative commands.</a:t>
            </a:r>
            <a:endParaRPr sz="1300" b="0" i="0" u="none" strike="noStrike" cap="none"/>
          </a:p>
        </p:txBody>
      </p:sp>
      <p:sp>
        <p:nvSpPr>
          <p:cNvPr id="136" name="Google Shape;136;p19"/>
          <p:cNvSpPr/>
          <p:nvPr/>
        </p:nvSpPr>
        <p:spPr>
          <a:xfrm>
            <a:off x="6072068" y="4664154"/>
            <a:ext cx="3782258" cy="53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for brainstorming, coding, or data synthesis.</a:t>
            </a:r>
            <a:endParaRPr sz="1300" b="0" i="0" u="none" strike="noStrike" cap="none"/>
          </a:p>
        </p:txBody>
      </p:sp>
      <p:sp>
        <p:nvSpPr>
          <p:cNvPr id="137" name="Google Shape;137;p19"/>
          <p:cNvSpPr/>
          <p:nvPr/>
        </p:nvSpPr>
        <p:spPr>
          <a:xfrm>
            <a:off x="10270093" y="2125147"/>
            <a:ext cx="2091928" cy="26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</a:t>
            </a:r>
            <a:endParaRPr sz="1600" b="0" i="0" u="none" strike="noStrike" cap="none"/>
          </a:p>
        </p:txBody>
      </p:sp>
      <p:sp>
        <p:nvSpPr>
          <p:cNvPr id="138" name="Google Shape;138;p19"/>
          <p:cNvSpPr/>
          <p:nvPr/>
        </p:nvSpPr>
        <p:spPr>
          <a:xfrm>
            <a:off x="10270093" y="2553891"/>
            <a:ext cx="3782258" cy="107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a first draft of a research paper's literature review by providing key topics and desired sources, saving hours in initial writing stages.</a:t>
            </a:r>
            <a:endParaRPr sz="1300" b="0" i="0" u="none" strike="noStrike" cap="none"/>
          </a:p>
        </p:txBody>
      </p:sp>
      <p:pic>
        <p:nvPicPr>
          <p:cNvPr id="139" name="Google Shape;139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70093" y="3813215"/>
            <a:ext cx="3782258" cy="3782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/>
          <p:nvPr/>
        </p:nvSpPr>
        <p:spPr>
          <a:xfrm>
            <a:off x="544949" y="548997"/>
            <a:ext cx="8024932" cy="4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59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050"/>
              <a:buFont typeface="Fraunces"/>
              <a:buNone/>
            </a:pPr>
            <a:r>
              <a:rPr lang="en-US" sz="3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Portraits: AI-Powered Image Generation</a:t>
            </a:r>
            <a:endParaRPr sz="3050" b="0" i="0" u="none" strike="noStrike" cap="none"/>
          </a:p>
        </p:txBody>
      </p:sp>
      <p:sp>
        <p:nvSpPr>
          <p:cNvPr id="147" name="Google Shape;147;p20"/>
          <p:cNvSpPr/>
          <p:nvPr/>
        </p:nvSpPr>
        <p:spPr>
          <a:xfrm>
            <a:off x="544949" y="1269087"/>
            <a:ext cx="8054102" cy="49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Portraits leverages advanced AI to create stunning, unique images and artistic renditions from simple text prompts, offering a new dimension to visual content creation.</a:t>
            </a:r>
            <a:endParaRPr sz="1200" b="0" i="0" u="none" strike="noStrike" cap="none"/>
          </a:p>
        </p:txBody>
      </p:sp>
      <p:sp>
        <p:nvSpPr>
          <p:cNvPr id="148" name="Google Shape;148;p20"/>
          <p:cNvSpPr/>
          <p:nvPr/>
        </p:nvSpPr>
        <p:spPr>
          <a:xfrm>
            <a:off x="544949" y="2098000"/>
            <a:ext cx="1946553" cy="2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 Link</a:t>
            </a:r>
            <a:endParaRPr sz="1500" b="0" i="0" u="none" strike="noStrike" cap="none"/>
          </a:p>
        </p:txBody>
      </p:sp>
      <p:sp>
        <p:nvSpPr>
          <p:cNvPr id="149" name="Google Shape;149;p20"/>
          <p:cNvSpPr/>
          <p:nvPr/>
        </p:nvSpPr>
        <p:spPr>
          <a:xfrm>
            <a:off x="544949" y="2496860"/>
            <a:ext cx="3837146" cy="24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200"/>
              <a:buFont typeface="Nobile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https://portraits.ai</a:t>
            </a:r>
            <a:endParaRPr sz="1200" b="0" i="0" u="none" strike="noStrike" cap="none"/>
          </a:p>
        </p:txBody>
      </p:sp>
      <p:sp>
        <p:nvSpPr>
          <p:cNvPr id="150" name="Google Shape;150;p20"/>
          <p:cNvSpPr/>
          <p:nvPr/>
        </p:nvSpPr>
        <p:spPr>
          <a:xfrm>
            <a:off x="544949" y="2901553"/>
            <a:ext cx="1946553" cy="2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</a:t>
            </a:r>
            <a:endParaRPr sz="1500" b="0" i="0" u="none" strike="noStrike" cap="none"/>
          </a:p>
        </p:txBody>
      </p:sp>
      <p:sp>
        <p:nvSpPr>
          <p:cNvPr id="151" name="Google Shape;151;p20"/>
          <p:cNvSpPr/>
          <p:nvPr/>
        </p:nvSpPr>
        <p:spPr>
          <a:xfrm>
            <a:off x="544949" y="3300412"/>
            <a:ext cx="3837146" cy="24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Visit the Portraits website.</a:t>
            </a:r>
            <a:endParaRPr sz="1200" b="0" i="0" u="none" strike="noStrike" cap="none"/>
          </a:p>
        </p:txBody>
      </p:sp>
      <p:sp>
        <p:nvSpPr>
          <p:cNvPr id="152" name="Google Shape;152;p20"/>
          <p:cNvSpPr/>
          <p:nvPr/>
        </p:nvSpPr>
        <p:spPr>
          <a:xfrm>
            <a:off x="544949" y="3603903"/>
            <a:ext cx="3837146" cy="49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Enter a descriptive text prompt for your desired image.</a:t>
            </a:r>
            <a:endParaRPr sz="1200" b="0" i="0" u="none" strike="noStrike" cap="none"/>
          </a:p>
        </p:txBody>
      </p:sp>
      <p:sp>
        <p:nvSpPr>
          <p:cNvPr id="153" name="Google Shape;153;p20"/>
          <p:cNvSpPr/>
          <p:nvPr/>
        </p:nvSpPr>
        <p:spPr>
          <a:xfrm>
            <a:off x="544949" y="4156472"/>
            <a:ext cx="3837146" cy="49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Adjust style parameters and artistic preferences.</a:t>
            </a:r>
            <a:endParaRPr sz="1200" b="0" i="0" u="none" strike="noStrike" cap="none"/>
          </a:p>
        </p:txBody>
      </p:sp>
      <p:sp>
        <p:nvSpPr>
          <p:cNvPr id="154" name="Google Shape;154;p20"/>
          <p:cNvSpPr/>
          <p:nvPr/>
        </p:nvSpPr>
        <p:spPr>
          <a:xfrm>
            <a:off x="544949" y="4709041"/>
            <a:ext cx="3837146" cy="24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and refine your AI-created artwork.</a:t>
            </a:r>
            <a:endParaRPr sz="1200" b="0" i="0" u="none" strike="noStrike" cap="none"/>
          </a:p>
        </p:txBody>
      </p:sp>
      <p:sp>
        <p:nvSpPr>
          <p:cNvPr id="155" name="Google Shape;155;p20"/>
          <p:cNvSpPr/>
          <p:nvPr/>
        </p:nvSpPr>
        <p:spPr>
          <a:xfrm>
            <a:off x="4769525" y="2098000"/>
            <a:ext cx="1946553" cy="2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</a:t>
            </a:r>
            <a:endParaRPr sz="1500" b="0" i="0" u="none" strike="noStrike" cap="none"/>
          </a:p>
        </p:txBody>
      </p:sp>
      <p:sp>
        <p:nvSpPr>
          <p:cNvPr id="156" name="Google Shape;156;p20"/>
          <p:cNvSpPr/>
          <p:nvPr/>
        </p:nvSpPr>
        <p:spPr>
          <a:xfrm>
            <a:off x="4769525" y="2496860"/>
            <a:ext cx="3837146" cy="99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Design unique visual assets for a presentation or social media campaign by generating bespoke images that perfectly match the desired theme and aesthetic.</a:t>
            </a:r>
            <a:endParaRPr sz="1200" b="0" i="0" u="none" strike="noStrike" cap="none"/>
          </a:p>
        </p:txBody>
      </p:sp>
      <p:pic>
        <p:nvPicPr>
          <p:cNvPr id="157" name="Google Shape;157;p2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9525" y="3668316"/>
            <a:ext cx="3837146" cy="3837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/>
          <p:nvPr/>
        </p:nvSpPr>
        <p:spPr>
          <a:xfrm>
            <a:off x="6031349" y="548997"/>
            <a:ext cx="7581186" cy="4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59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050"/>
              <a:buFont typeface="Fraunces"/>
              <a:buNone/>
            </a:pPr>
            <a:r>
              <a:rPr lang="en-US" sz="3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Gimini Seeing AI: Visual Insight for All</a:t>
            </a:r>
            <a:endParaRPr sz="3050" b="0" i="0" u="none" strike="noStrike" cap="none"/>
          </a:p>
        </p:txBody>
      </p:sp>
      <p:sp>
        <p:nvSpPr>
          <p:cNvPr id="165" name="Google Shape;165;p21"/>
          <p:cNvSpPr/>
          <p:nvPr/>
        </p:nvSpPr>
        <p:spPr>
          <a:xfrm>
            <a:off x="6031349" y="1269087"/>
            <a:ext cx="8054102" cy="49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Gimini Seeing AI is an innovative tool that uses AI to describe the world, providing visual information for the visually impaired and enhancing accessibility through intelligent image analysis.</a:t>
            </a:r>
            <a:endParaRPr sz="1200" b="0" i="0" u="none" strike="noStrike" cap="none"/>
          </a:p>
        </p:txBody>
      </p:sp>
      <p:sp>
        <p:nvSpPr>
          <p:cNvPr id="166" name="Google Shape;166;p21"/>
          <p:cNvSpPr/>
          <p:nvPr/>
        </p:nvSpPr>
        <p:spPr>
          <a:xfrm>
            <a:off x="6031349" y="2098000"/>
            <a:ext cx="1946553" cy="2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 Link</a:t>
            </a:r>
            <a:endParaRPr sz="1500" b="0" i="0" u="none" strike="noStrike" cap="none"/>
          </a:p>
        </p:txBody>
      </p:sp>
      <p:sp>
        <p:nvSpPr>
          <p:cNvPr id="167" name="Google Shape;167;p21"/>
          <p:cNvSpPr/>
          <p:nvPr/>
        </p:nvSpPr>
        <p:spPr>
          <a:xfrm>
            <a:off x="6031349" y="2496860"/>
            <a:ext cx="3837146" cy="24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200"/>
              <a:buFont typeface="Nobile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https://gimini.ai/seeing</a:t>
            </a:r>
            <a:endParaRPr sz="1200" b="0" i="0" u="none" strike="noStrike" cap="none"/>
          </a:p>
        </p:txBody>
      </p:sp>
      <p:sp>
        <p:nvSpPr>
          <p:cNvPr id="168" name="Google Shape;168;p21"/>
          <p:cNvSpPr/>
          <p:nvPr/>
        </p:nvSpPr>
        <p:spPr>
          <a:xfrm>
            <a:off x="6031349" y="2901553"/>
            <a:ext cx="1946553" cy="2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</a:t>
            </a:r>
            <a:endParaRPr sz="1500" b="0" i="0" u="none" strike="noStrike" cap="none"/>
          </a:p>
        </p:txBody>
      </p:sp>
      <p:sp>
        <p:nvSpPr>
          <p:cNvPr id="169" name="Google Shape;169;p21"/>
          <p:cNvSpPr/>
          <p:nvPr/>
        </p:nvSpPr>
        <p:spPr>
          <a:xfrm>
            <a:off x="6031349" y="3300412"/>
            <a:ext cx="3837146" cy="24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Launch the Gimini Seeing AI application.</a:t>
            </a:r>
            <a:endParaRPr sz="1200" b="0" i="0" u="none" strike="noStrike" cap="none"/>
          </a:p>
        </p:txBody>
      </p:sp>
      <p:sp>
        <p:nvSpPr>
          <p:cNvPr id="170" name="Google Shape;170;p21"/>
          <p:cNvSpPr/>
          <p:nvPr/>
        </p:nvSpPr>
        <p:spPr>
          <a:xfrm>
            <a:off x="6031349" y="3603903"/>
            <a:ext cx="3837146" cy="49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Point your device's camera at an object or scene.</a:t>
            </a:r>
            <a:endParaRPr sz="1200" b="0" i="0" u="none" strike="noStrike" cap="none"/>
          </a:p>
        </p:txBody>
      </p:sp>
      <p:sp>
        <p:nvSpPr>
          <p:cNvPr id="171" name="Google Shape;171;p21"/>
          <p:cNvSpPr/>
          <p:nvPr/>
        </p:nvSpPr>
        <p:spPr>
          <a:xfrm>
            <a:off x="6031349" y="4156472"/>
            <a:ext cx="3837146" cy="49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real-time audio descriptions of visual elements.</a:t>
            </a:r>
            <a:endParaRPr sz="1200" b="0" i="0" u="none" strike="noStrike" cap="none"/>
          </a:p>
        </p:txBody>
      </p:sp>
      <p:sp>
        <p:nvSpPr>
          <p:cNvPr id="172" name="Google Shape;172;p21"/>
          <p:cNvSpPr/>
          <p:nvPr/>
        </p:nvSpPr>
        <p:spPr>
          <a:xfrm>
            <a:off x="6031349" y="4709041"/>
            <a:ext cx="3837146" cy="49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for text recognition, currency identification, and scene description.</a:t>
            </a:r>
            <a:endParaRPr sz="1200" b="0" i="0" u="none" strike="noStrike" cap="none"/>
          </a:p>
        </p:txBody>
      </p:sp>
      <p:sp>
        <p:nvSpPr>
          <p:cNvPr id="173" name="Google Shape;173;p21"/>
          <p:cNvSpPr/>
          <p:nvPr/>
        </p:nvSpPr>
        <p:spPr>
          <a:xfrm>
            <a:off x="10255925" y="2098000"/>
            <a:ext cx="1946553" cy="2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</a:t>
            </a:r>
            <a:endParaRPr sz="1500" b="0" i="0" u="none" strike="noStrike" cap="none"/>
          </a:p>
        </p:txBody>
      </p:sp>
      <p:sp>
        <p:nvSpPr>
          <p:cNvPr id="174" name="Google Shape;174;p21"/>
          <p:cNvSpPr/>
          <p:nvPr/>
        </p:nvSpPr>
        <p:spPr>
          <a:xfrm>
            <a:off x="10255925" y="2496860"/>
            <a:ext cx="3837146" cy="99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 visually impaired student can use Gimini Seeing AI to read printed handouts, identify people in a room, or describe objects in a laboratory setting, fostering independence.</a:t>
            </a:r>
            <a:endParaRPr sz="1200" b="0" i="0" u="none" strike="noStrike" cap="none"/>
          </a:p>
        </p:txBody>
      </p:sp>
      <p:pic>
        <p:nvPicPr>
          <p:cNvPr id="175" name="Google Shape;175;p2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5925" y="3668316"/>
            <a:ext cx="3837146" cy="3837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4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/>
          <p:nvPr/>
        </p:nvSpPr>
        <p:spPr>
          <a:xfrm>
            <a:off x="6034683" y="430768"/>
            <a:ext cx="8047434" cy="97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22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050"/>
              <a:buFont typeface="Fraunces"/>
              <a:buNone/>
            </a:pPr>
            <a:r>
              <a:rPr lang="en-US" sz="3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GenSpark: Intelligent Content Generation</a:t>
            </a:r>
            <a:endParaRPr sz="3050" b="0" i="0" u="none" strike="noStrike" cap="none"/>
          </a:p>
        </p:txBody>
      </p:sp>
      <p:sp>
        <p:nvSpPr>
          <p:cNvPr id="183" name="Google Shape;183;p22"/>
          <p:cNvSpPr/>
          <p:nvPr/>
        </p:nvSpPr>
        <p:spPr>
          <a:xfrm>
            <a:off x="6034683" y="1644848"/>
            <a:ext cx="8047434" cy="5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GenSpark is an AI-powered platform designed to automate and optimize various aspects of content creation, from initial brainstorming to drafting and refinement.</a:t>
            </a:r>
            <a:endParaRPr sz="1200" b="0" i="0" u="none" strike="noStrike" cap="none"/>
          </a:p>
        </p:txBody>
      </p:sp>
      <p:sp>
        <p:nvSpPr>
          <p:cNvPr id="184" name="Google Shape;184;p22"/>
          <p:cNvSpPr/>
          <p:nvPr/>
        </p:nvSpPr>
        <p:spPr>
          <a:xfrm>
            <a:off x="6034683" y="2478881"/>
            <a:ext cx="1958340" cy="24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 Link</a:t>
            </a:r>
            <a:endParaRPr sz="1500" b="0" i="0" u="none" strike="noStrike" cap="none"/>
          </a:p>
        </p:txBody>
      </p:sp>
      <p:sp>
        <p:nvSpPr>
          <p:cNvPr id="185" name="Google Shape;185;p22"/>
          <p:cNvSpPr/>
          <p:nvPr/>
        </p:nvSpPr>
        <p:spPr>
          <a:xfrm>
            <a:off x="6034683" y="2880241"/>
            <a:ext cx="3832622" cy="2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200"/>
              <a:buFont typeface="Nobile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https://genspark.ai</a:t>
            </a:r>
            <a:endParaRPr sz="1200" b="0" i="0" u="none" strike="noStrike" cap="none"/>
          </a:p>
        </p:txBody>
      </p:sp>
      <p:sp>
        <p:nvSpPr>
          <p:cNvPr id="186" name="Google Shape;186;p22"/>
          <p:cNvSpPr/>
          <p:nvPr/>
        </p:nvSpPr>
        <p:spPr>
          <a:xfrm>
            <a:off x="6034683" y="3287435"/>
            <a:ext cx="1958340" cy="24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</a:t>
            </a:r>
            <a:endParaRPr sz="1500" b="0" i="0" u="none" strike="noStrike" cap="none"/>
          </a:p>
        </p:txBody>
      </p:sp>
      <p:sp>
        <p:nvSpPr>
          <p:cNvPr id="187" name="Google Shape;187;p22"/>
          <p:cNvSpPr/>
          <p:nvPr/>
        </p:nvSpPr>
        <p:spPr>
          <a:xfrm>
            <a:off x="6034683" y="3688794"/>
            <a:ext cx="3832622" cy="5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Define your content requirements and target audience.</a:t>
            </a:r>
            <a:endParaRPr sz="1200" b="0" i="0" u="none" strike="noStrike" cap="none"/>
          </a:p>
        </p:txBody>
      </p:sp>
      <p:sp>
        <p:nvSpPr>
          <p:cNvPr id="188" name="Google Shape;188;p22"/>
          <p:cNvSpPr/>
          <p:nvPr/>
        </p:nvSpPr>
        <p:spPr>
          <a:xfrm>
            <a:off x="6034683" y="4244816"/>
            <a:ext cx="3832622" cy="5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Provide keywords and main topics for your content.</a:t>
            </a:r>
            <a:endParaRPr sz="1200" b="0" i="0" u="none" strike="noStrike" cap="none"/>
          </a:p>
        </p:txBody>
      </p:sp>
      <p:sp>
        <p:nvSpPr>
          <p:cNvPr id="189" name="Google Shape;189;p22"/>
          <p:cNvSpPr/>
          <p:nvPr/>
        </p:nvSpPr>
        <p:spPr>
          <a:xfrm>
            <a:off x="6034683" y="4800838"/>
            <a:ext cx="3832622" cy="5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GenSpark generates various content formats (articles, summaries, posts).</a:t>
            </a:r>
            <a:endParaRPr sz="1200" b="0" i="0" u="none" strike="noStrike" cap="none"/>
          </a:p>
        </p:txBody>
      </p:sp>
      <p:sp>
        <p:nvSpPr>
          <p:cNvPr id="190" name="Google Shape;190;p22"/>
          <p:cNvSpPr/>
          <p:nvPr/>
        </p:nvSpPr>
        <p:spPr>
          <a:xfrm>
            <a:off x="6034683" y="5356860"/>
            <a:ext cx="3832622" cy="5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Char char="•"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Review and edit the AI-generated content to match your brand voice.</a:t>
            </a:r>
            <a:endParaRPr sz="1200" b="0" i="0" u="none" strike="noStrike" cap="none"/>
          </a:p>
        </p:txBody>
      </p:sp>
      <p:sp>
        <p:nvSpPr>
          <p:cNvPr id="191" name="Google Shape;191;p22"/>
          <p:cNvSpPr/>
          <p:nvPr/>
        </p:nvSpPr>
        <p:spPr>
          <a:xfrm>
            <a:off x="10257115" y="2478881"/>
            <a:ext cx="1958340" cy="24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</a:t>
            </a:r>
            <a:endParaRPr sz="1500" b="0" i="0" u="none" strike="noStrike" cap="none"/>
          </a:p>
        </p:txBody>
      </p:sp>
      <p:sp>
        <p:nvSpPr>
          <p:cNvPr id="192" name="Google Shape;192;p22"/>
          <p:cNvSpPr/>
          <p:nvPr/>
        </p:nvSpPr>
        <p:spPr>
          <a:xfrm>
            <a:off x="10257115" y="2880241"/>
            <a:ext cx="3832622" cy="75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multiple social media posts based on a single news article, ensuring consistent messaging and adapting the tone for different platforms.</a:t>
            </a:r>
            <a:endParaRPr sz="1200" b="0" i="0" u="none" strike="noStrike" cap="none"/>
          </a:p>
        </p:txBody>
      </p:sp>
      <p:pic>
        <p:nvPicPr>
          <p:cNvPr id="193" name="Google Shape;193;p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7115" y="3808333"/>
            <a:ext cx="3832622" cy="3832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Custom</PresentationFormat>
  <Paragraphs>122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Nobile</vt:lpstr>
      <vt:lpstr>Arial</vt:lpstr>
      <vt:lpstr>Calibri</vt:lpstr>
      <vt:lpstr>Fraunces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Mohammad Mousa abutair</cp:lastModifiedBy>
  <cp:revision>1</cp:revision>
  <dcterms:modified xsi:type="dcterms:W3CDTF">2026-01-18T15:01:07Z</dcterms:modified>
</cp:coreProperties>
</file>